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07" r:id="rId2"/>
    <p:sldId id="278" r:id="rId3"/>
    <p:sldId id="305" r:id="rId4"/>
    <p:sldId id="316" r:id="rId5"/>
    <p:sldId id="315" r:id="rId6"/>
    <p:sldId id="317" r:id="rId7"/>
    <p:sldId id="297" r:id="rId8"/>
    <p:sldId id="280" r:id="rId9"/>
    <p:sldId id="281" r:id="rId10"/>
    <p:sldId id="291" r:id="rId11"/>
    <p:sldId id="284" r:id="rId12"/>
    <p:sldId id="286" r:id="rId13"/>
    <p:sldId id="285" r:id="rId14"/>
    <p:sldId id="272" r:id="rId15"/>
    <p:sldId id="304" r:id="rId16"/>
    <p:sldId id="309" r:id="rId17"/>
    <p:sldId id="310" r:id="rId18"/>
    <p:sldId id="312" r:id="rId19"/>
    <p:sldId id="313" r:id="rId20"/>
    <p:sldId id="320" r:id="rId21"/>
    <p:sldId id="319" r:id="rId22"/>
    <p:sldId id="318" r:id="rId23"/>
    <p:sldId id="276" r:id="rId24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828" autoAdjust="0"/>
  </p:normalViewPr>
  <p:slideViewPr>
    <p:cSldViewPr>
      <p:cViewPr varScale="1">
        <p:scale>
          <a:sx n="107" d="100"/>
          <a:sy n="107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7C01D15-0A8B-4C35-B56C-D8891C3FB616}" type="datetimeFigureOut">
              <a:rPr lang="hu-HU" smtClean="0"/>
              <a:pPr/>
              <a:t>2025. 10. 06.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2025. 10. 06.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2025. 10. 06.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7C01D15-0A8B-4C35-B56C-D8891C3FB616}" type="datetimeFigureOut">
              <a:rPr lang="hu-HU" smtClean="0"/>
              <a:pPr/>
              <a:t>2025. 10. 06.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aposvari.eotvos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44008" y="0"/>
            <a:ext cx="3528392" cy="2276872"/>
          </a:xfrm>
        </p:spPr>
        <p:txBody>
          <a:bodyPr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hu-HU" sz="2000" b="1" dirty="0">
                <a:solidFill>
                  <a:schemeClr val="bg1"/>
                </a:solidFill>
                <a:latin typeface="Comic Sans MS" pitchFamily="66" charset="0"/>
              </a:rPr>
              <a:t>KAPOSVÁRI SZC  EÖTVÖS LORÁND MŰSZAKI TECHNIKUM ÉS KOLLÉGIUM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4320480" cy="3384376"/>
          </a:xfrm>
        </p:spPr>
        <p:txBody>
          <a:bodyPr>
            <a:noAutofit/>
          </a:bodyPr>
          <a:lstStyle/>
          <a:p>
            <a:pPr algn="ctr"/>
            <a:r>
              <a:rPr lang="hu-HU" sz="4000" b="1" cap="small" dirty="0">
                <a:solidFill>
                  <a:schemeClr val="bg1"/>
                </a:solidFill>
                <a:latin typeface="Comic Sans MS" pitchFamily="66" charset="0"/>
              </a:rPr>
              <a:t>pályaválasztási nyílt nap </a:t>
            </a:r>
          </a:p>
          <a:p>
            <a:pPr algn="ctr"/>
            <a:endParaRPr lang="hu-HU" sz="3200" b="1" dirty="0">
              <a:solidFill>
                <a:schemeClr val="bg1"/>
              </a:solidFill>
            </a:endParaRPr>
          </a:p>
          <a:p>
            <a:pPr algn="ctr"/>
            <a:r>
              <a:rPr lang="hu-HU" sz="3200" b="1" dirty="0">
                <a:solidFill>
                  <a:schemeClr val="bg1"/>
                </a:solidFill>
                <a:latin typeface="Comic Sans MS" pitchFamily="66" charset="0"/>
              </a:rPr>
              <a:t>2025. október 10.</a:t>
            </a:r>
          </a:p>
        </p:txBody>
      </p:sp>
      <p:pic>
        <p:nvPicPr>
          <p:cNvPr id="4" name="Kép 3" descr="C:\Users\Takács Szilvia\Desktop\eotvos-cimer-20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23" y="2780928"/>
            <a:ext cx="2686050" cy="2663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99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0663" y="692696"/>
            <a:ext cx="7652578" cy="576064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Technikumi képzések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457283"/>
              </p:ext>
            </p:extLst>
          </p:nvPr>
        </p:nvGraphicFramePr>
        <p:xfrm>
          <a:off x="1041458" y="1484784"/>
          <a:ext cx="7200000" cy="1526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Ágazat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Képzési idő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Szakma megnevezése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Iskolai kód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Specializált gép- és járműgyártás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év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Gépjármű mechatronikai</a:t>
                      </a:r>
                      <a:r>
                        <a:rPr lang="hu-HU" sz="1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technikus*</a:t>
                      </a:r>
                      <a:endParaRPr lang="hu-HU" sz="18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041458" y="3227602"/>
            <a:ext cx="7370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sajátos nevelési igényű (SNI) tanulók nem jelentkezhetnek (okleveles technikus képzés)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B9F6D94-5E8A-47F7-A73C-B3A3B4CEC303}"/>
              </a:ext>
            </a:extLst>
          </p:cNvPr>
          <p:cNvSpPr txBox="1"/>
          <p:nvPr/>
        </p:nvSpPr>
        <p:spPr>
          <a:xfrm>
            <a:off x="1041457" y="5301208"/>
            <a:ext cx="737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*Okleveles technikusi képzési formában is.</a:t>
            </a:r>
          </a:p>
          <a:p>
            <a:r>
              <a:rPr lang="hu-HU" sz="2400" b="1" dirty="0"/>
              <a:t> 11. évfolyamon kerül sor a választásra.</a:t>
            </a:r>
          </a:p>
        </p:txBody>
      </p:sp>
    </p:spTree>
    <p:extLst>
      <p:ext uri="{BB962C8B-B14F-4D97-AF65-F5344CB8AC3E}">
        <p14:creationId xmlns:p14="http://schemas.microsoft.com/office/powerpoint/2010/main" val="64128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0663" y="692696"/>
            <a:ext cx="7652578" cy="576064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Technikumi képzések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78581" y="4581128"/>
            <a:ext cx="76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8BE8FA63-7566-4D70-B254-D391E01BC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192280"/>
              </p:ext>
            </p:extLst>
          </p:nvPr>
        </p:nvGraphicFramePr>
        <p:xfrm>
          <a:off x="1183481" y="1447071"/>
          <a:ext cx="6777037" cy="274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351">
                  <a:extLst>
                    <a:ext uri="{9D8B030D-6E8A-4147-A177-3AD203B41FA5}">
                      <a16:colId xmlns:a16="http://schemas.microsoft.com/office/drawing/2014/main" val="215344247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572652378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516660690"/>
                    </a:ext>
                  </a:extLst>
                </a:gridCol>
                <a:gridCol w="1084262">
                  <a:extLst>
                    <a:ext uri="{9D8B030D-6E8A-4147-A177-3AD203B41FA5}">
                      <a16:colId xmlns:a16="http://schemas.microsoft.com/office/drawing/2014/main" val="1515119070"/>
                    </a:ext>
                  </a:extLst>
                </a:gridCol>
              </a:tblGrid>
              <a:tr h="557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700" kern="1200">
                          <a:effectLst/>
                        </a:rPr>
                        <a:t>Ágazat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700" kern="1200">
                          <a:effectLst/>
                        </a:rPr>
                        <a:t>Képzési idő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700" kern="1200">
                          <a:effectLst/>
                        </a:rPr>
                        <a:t>Szakma megnevezése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700" kern="1200">
                          <a:effectLst/>
                        </a:rPr>
                        <a:t>Iskolai kód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extLst>
                  <a:ext uri="{0D108BD9-81ED-4DB2-BD59-A6C34878D82A}">
                    <a16:rowId xmlns:a16="http://schemas.microsoft.com/office/drawing/2014/main" val="2485662455"/>
                  </a:ext>
                </a:extLst>
              </a:tr>
              <a:tr h="557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effectLst/>
                        </a:rPr>
                        <a:t>Informatika és távközlés</a:t>
                      </a:r>
                      <a:endParaRPr lang="hu-H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effectLst/>
                        </a:rPr>
                        <a:t>5 év</a:t>
                      </a:r>
                      <a:endParaRPr lang="hu-H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C00000"/>
                          </a:solidFill>
                          <a:effectLst/>
                        </a:rPr>
                        <a:t>Informatikai rendszer- és alkalmazás - üzemeltető</a:t>
                      </a:r>
                      <a:endParaRPr lang="hu-HU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effectLst/>
                        </a:rPr>
                        <a:t>1020</a:t>
                      </a:r>
                      <a:endParaRPr lang="hu-H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extLst>
                  <a:ext uri="{0D108BD9-81ED-4DB2-BD59-A6C34878D82A}">
                    <a16:rowId xmlns:a16="http://schemas.microsoft.com/office/drawing/2014/main" val="1630959597"/>
                  </a:ext>
                </a:extLst>
              </a:tr>
              <a:tr h="557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effectLst/>
                        </a:rPr>
                        <a:t>Gépészet</a:t>
                      </a:r>
                      <a:endParaRPr lang="hu-H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effectLst/>
                        </a:rPr>
                        <a:t>5 év</a:t>
                      </a:r>
                      <a:endParaRPr lang="hu-H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C00000"/>
                          </a:solidFill>
                          <a:effectLst/>
                        </a:rPr>
                        <a:t>Gépgyártás-technológiai technikus</a:t>
                      </a:r>
                      <a:endParaRPr lang="hu-HU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effectLst/>
                        </a:rPr>
                        <a:t>1030</a:t>
                      </a:r>
                      <a:endParaRPr lang="hu-H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extLst>
                  <a:ext uri="{0D108BD9-81ED-4DB2-BD59-A6C34878D82A}">
                    <a16:rowId xmlns:a16="http://schemas.microsoft.com/office/drawing/2014/main" val="3643609709"/>
                  </a:ext>
                </a:extLst>
              </a:tr>
              <a:tr h="919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effectLst/>
                        </a:rPr>
                        <a:t>Elektronika és elektrotechnika</a:t>
                      </a:r>
                      <a:endParaRPr lang="hu-H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effectLst/>
                        </a:rPr>
                        <a:t>5 év</a:t>
                      </a:r>
                      <a:endParaRPr lang="hu-H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C00000"/>
                          </a:solidFill>
                          <a:effectLst/>
                        </a:rPr>
                        <a:t>Elektronikai technikus</a:t>
                      </a:r>
                      <a:endParaRPr lang="hu-HU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effectLst/>
                        </a:rPr>
                        <a:t>1050</a:t>
                      </a:r>
                      <a:endParaRPr lang="hu-H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extLst>
                  <a:ext uri="{0D108BD9-81ED-4DB2-BD59-A6C34878D82A}">
                    <a16:rowId xmlns:a16="http://schemas.microsoft.com/office/drawing/2014/main" val="4267876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01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Szakképző iskolai képzések</a:t>
            </a:r>
            <a:endParaRPr lang="hu-H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784243"/>
              </p:ext>
            </p:extLst>
          </p:nvPr>
        </p:nvGraphicFramePr>
        <p:xfrm>
          <a:off x="1030145" y="1844824"/>
          <a:ext cx="7200001" cy="223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Ágazat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Képzési idő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Szakma megnevezése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Iskolai kód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Gépészet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hu-HU" sz="1800" b="1" baseline="0" dirty="0">
                          <a:latin typeface="Times New Roman"/>
                          <a:ea typeface="Calibri"/>
                          <a:cs typeface="Times New Roman"/>
                        </a:rPr>
                        <a:t> év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Gépi és CNC forgácsoló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1101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Hegesztő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283707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27584" y="4437112"/>
            <a:ext cx="76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</p:spTree>
    <p:extLst>
      <p:ext uri="{BB962C8B-B14F-4D97-AF65-F5344CB8AC3E}">
        <p14:creationId xmlns:p14="http://schemas.microsoft.com/office/powerpoint/2010/main" val="1220649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Szakképző iskolai képzések</a:t>
            </a:r>
            <a:endParaRPr lang="hu-H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895415"/>
              </p:ext>
            </p:extLst>
          </p:nvPr>
        </p:nvGraphicFramePr>
        <p:xfrm>
          <a:off x="1030146" y="1628800"/>
          <a:ext cx="7200000" cy="2467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Ágazat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Képzési idő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Szakma megnevezése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Iskolai kód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76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Specializált gép- és járműgyártás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hu-HU" sz="1800" b="1" baseline="0" dirty="0">
                          <a:latin typeface="Times New Roman"/>
                          <a:ea typeface="Calibri"/>
                          <a:cs typeface="Times New Roman"/>
                        </a:rPr>
                        <a:t> év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Gépjármű-mechatronikus</a:t>
                      </a:r>
                      <a:endParaRPr lang="hu-HU" sz="18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1111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012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Karosszérialakatos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27584" y="4594346"/>
            <a:ext cx="76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</p:spTree>
    <p:extLst>
      <p:ext uri="{BB962C8B-B14F-4D97-AF65-F5344CB8AC3E}">
        <p14:creationId xmlns:p14="http://schemas.microsoft.com/office/powerpoint/2010/main" val="185401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Szakképző iskolai képzések</a:t>
            </a:r>
            <a:endParaRPr lang="hu-H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466866"/>
              </p:ext>
            </p:extLst>
          </p:nvPr>
        </p:nvGraphicFramePr>
        <p:xfrm>
          <a:off x="971600" y="1700808"/>
          <a:ext cx="7200000" cy="201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Ágazat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Képzési idő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Szakma megnevezése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Iskolai kód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0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Elektronika</a:t>
                      </a:r>
                      <a:r>
                        <a:rPr lang="hu-HU" sz="1800" b="1" baseline="0" dirty="0">
                          <a:latin typeface="Times New Roman"/>
                          <a:ea typeface="Calibri"/>
                          <a:cs typeface="Times New Roman"/>
                        </a:rPr>
                        <a:t> és </a:t>
                      </a: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elektrotechnika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hu-HU" sz="1800" b="1" baseline="0" dirty="0">
                          <a:latin typeface="Times New Roman"/>
                          <a:ea typeface="Calibri"/>
                          <a:cs typeface="Times New Roman"/>
                        </a:rPr>
                        <a:t> év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Villanyszerelő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1121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99592" y="4149080"/>
            <a:ext cx="76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396203" cy="479715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43608" y="755993"/>
            <a:ext cx="711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Kollégiumi ellátás biztosított</a:t>
            </a:r>
          </a:p>
        </p:txBody>
      </p:sp>
    </p:spTree>
    <p:extLst>
      <p:ext uri="{BB962C8B-B14F-4D97-AF65-F5344CB8AC3E}">
        <p14:creationId xmlns:p14="http://schemas.microsoft.com/office/powerpoint/2010/main" val="2098776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1619672" y="2708920"/>
            <a:ext cx="6048672" cy="237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ERASMUS programok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Színes diákprogramok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Rendszeres szakmai programok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Projektnapok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endParaRPr lang="hu-H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899592" y="1412776"/>
            <a:ext cx="7024744" cy="6858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/>
              <a:t>		</a:t>
            </a:r>
            <a:r>
              <a:rPr lang="hu-HU" b="1">
                <a:solidFill>
                  <a:srgbClr val="C00000"/>
                </a:solidFill>
              </a:rPr>
              <a:t>Intézményünk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9880"/>
            <a:ext cx="1327565" cy="131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E9461E2-2AD4-484B-97B5-A591A9CC4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9080"/>
            <a:ext cx="2916324" cy="2187243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6DEA563-6D0B-48B2-88E1-4004F519C631}"/>
              </a:ext>
            </a:extLst>
          </p:cNvPr>
          <p:cNvSpPr txBox="1"/>
          <p:nvPr/>
        </p:nvSpPr>
        <p:spPr>
          <a:xfrm flipH="1">
            <a:off x="1547664" y="745486"/>
            <a:ext cx="621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2">
                    <a:lumMod val="75000"/>
                  </a:schemeClr>
                </a:solidFill>
              </a:rPr>
              <a:t>ERASMUS programok</a:t>
            </a:r>
          </a:p>
          <a:p>
            <a:pPr algn="ctr"/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061DA83-4228-4499-B929-A26EA9C64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361928"/>
            <a:ext cx="3600402" cy="270030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BCD9583-5E6D-4BAA-A1CB-D1E988BBA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76483"/>
            <a:ext cx="29163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53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AA39D0A-089D-41BA-8B6C-72F719627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6" y="1130694"/>
            <a:ext cx="3491880" cy="232792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BE55FD7-048C-4302-9D85-5E88D2E3EC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21652" r="10626" b="27556"/>
          <a:stretch/>
        </p:blipFill>
        <p:spPr>
          <a:xfrm>
            <a:off x="4223842" y="1130694"/>
            <a:ext cx="4282838" cy="233116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85070BC-8256-4E9B-8D2D-4E13D05823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42" y="3573016"/>
            <a:ext cx="4282838" cy="285888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7152CC1-7DCD-4AB3-81D9-B5BBEDF9B6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9"/>
          <a:stretch/>
        </p:blipFill>
        <p:spPr>
          <a:xfrm>
            <a:off x="647259" y="3573016"/>
            <a:ext cx="3466120" cy="2858884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2A21C0DA-8349-4DC8-9BE4-25A2B54FDE8B}"/>
              </a:ext>
            </a:extLst>
          </p:cNvPr>
          <p:cNvSpPr txBox="1"/>
          <p:nvPr/>
        </p:nvSpPr>
        <p:spPr>
          <a:xfrm>
            <a:off x="0" y="539238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2">
                    <a:lumMod val="75000"/>
                  </a:schemeClr>
                </a:solidFill>
              </a:rPr>
              <a:t>Színes diákprogramok</a:t>
            </a:r>
          </a:p>
          <a:p>
            <a:pPr algn="ctr"/>
            <a:endParaRPr lang="hu-H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27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04C0380-08BC-4A6C-8734-B41FD754E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48371" y="2181637"/>
            <a:ext cx="5007502" cy="335212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3D23645-FE5E-4967-B813-BBABB7029E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27" y="4437112"/>
            <a:ext cx="2874633" cy="192434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D07FD27-433C-446B-9FC3-8202503CB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53950"/>
            <a:ext cx="4028720" cy="293635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AAC7B73-02CA-4DFE-B3E4-8FA0239590C8}"/>
              </a:ext>
            </a:extLst>
          </p:cNvPr>
          <p:cNvSpPr txBox="1"/>
          <p:nvPr/>
        </p:nvSpPr>
        <p:spPr>
          <a:xfrm>
            <a:off x="611560" y="791639"/>
            <a:ext cx="491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2">
                    <a:lumMod val="75000"/>
                  </a:schemeClr>
                </a:solidFill>
              </a:rPr>
              <a:t>Rendszeres szakmai programok</a:t>
            </a:r>
          </a:p>
          <a:p>
            <a:pPr algn="ctr"/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0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09547" y="171349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Miért válasszam a szakképzést?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273742" y="2592982"/>
            <a:ext cx="65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Biztos elhelyezkedési lehetőségek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273742" y="3385070"/>
            <a:ext cx="65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Jól jövedelmező álláslehetőségek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273742" y="4177158"/>
            <a:ext cx="65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Korszerű tanműhelyek, duális képzés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294629" y="4969246"/>
            <a:ext cx="652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Ösztöndíjrendszer, munkaszerződés, pályakezdési támogatás</a:t>
            </a:r>
          </a:p>
        </p:txBody>
      </p:sp>
      <p:pic>
        <p:nvPicPr>
          <p:cNvPr id="9" name="Kép 8" descr="C:\Users\Takács Szilvia\Desktop\eotvos-cimer-20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7381"/>
            <a:ext cx="1224000" cy="12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52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B78AB9CB-CFA7-43F0-B378-9CEBD2233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738"/>
            <a:ext cx="9144000" cy="51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56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A4973D1E-D6FC-4680-B27C-26A6CAC51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748"/>
            <a:ext cx="9144000" cy="51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36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339E5C6-7C33-4EFC-980D-8917EDDD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1739"/>
            <a:ext cx="9144000" cy="485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85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3136" y="340691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Comic Sans MS" pitchFamily="66" charset="0"/>
              </a:rPr>
              <a:t>KAPOSVÁRI SZC EÖTVÖS LORÁND MŰSZAKI TECHNIKUM ÉS KOLLÉGIUM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381" y="3861048"/>
            <a:ext cx="9036496" cy="201622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hu-HU" b="1" dirty="0">
              <a:latin typeface="Comic Sans MS" pitchFamily="66" charset="0"/>
            </a:endParaRPr>
          </a:p>
          <a:p>
            <a:pPr algn="ctr">
              <a:buNone/>
            </a:pPr>
            <a:r>
              <a:rPr lang="hu-HU" sz="3300" b="1" dirty="0">
                <a:solidFill>
                  <a:srgbClr val="C00000"/>
                </a:solidFill>
                <a:latin typeface="Comic Sans MS" pitchFamily="66" charset="0"/>
              </a:rPr>
              <a:t>JELENTKEZZ HOZZÁNK, TANULJ SZAKMÁT!</a:t>
            </a:r>
          </a:p>
          <a:p>
            <a:pPr marL="68580" indent="0" algn="ctr">
              <a:buNone/>
            </a:pPr>
            <a:endParaRPr lang="hu-HU" sz="2600" b="1" dirty="0">
              <a:latin typeface="Comic Sans MS" pitchFamily="66" charset="0"/>
            </a:endParaRPr>
          </a:p>
          <a:p>
            <a:pPr algn="ctr">
              <a:buNone/>
            </a:pPr>
            <a:r>
              <a:rPr lang="hu-HU" sz="3300" b="1" dirty="0">
                <a:latin typeface="Comic Sans MS" pitchFamily="66" charset="0"/>
              </a:rPr>
              <a:t>SZERETETTEL VÁRUNK!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115616" y="199924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effectLst>
                  <a:reflection stA="66000" endPos="65000" dist="50800" dir="5400000" sy="-100000" algn="bl" rotWithShape="0"/>
                </a:effectLst>
                <a:latin typeface="Comic Sans MS" pitchFamily="66" charset="0"/>
              </a:rPr>
              <a:t>Somogy </a:t>
            </a:r>
            <a:r>
              <a:rPr lang="hu-HU" sz="2400" b="1">
                <a:effectLst>
                  <a:reflection stA="66000" endPos="65000" dist="50800" dir="5400000" sy="-100000" algn="bl" rotWithShape="0"/>
                </a:effectLst>
                <a:latin typeface="Comic Sans MS" pitchFamily="66" charset="0"/>
              </a:rPr>
              <a:t>legsokoldalúbb iskolája!</a:t>
            </a:r>
            <a:endParaRPr lang="hu-HU" sz="2400" b="1" dirty="0">
              <a:effectLst>
                <a:reflection stA="66000" endPos="65000" dist="508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" name="Kép 4" descr="C:\Users\Takács Szilvia\Desktop\eotvos-cimer-20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28998"/>
            <a:ext cx="1224000" cy="12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/>
          <p:cNvSpPr txBox="1"/>
          <p:nvPr/>
        </p:nvSpPr>
        <p:spPr>
          <a:xfrm>
            <a:off x="493136" y="5877272"/>
            <a:ext cx="8111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További kérdésekkel a </a:t>
            </a:r>
            <a:r>
              <a:rPr lang="hu-HU" sz="1600" b="1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kaposvari.eotvos</a:t>
            </a:r>
            <a:r>
              <a:rPr lang="hu-HU" sz="16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@</a:t>
            </a:r>
            <a:r>
              <a:rPr lang="hu-HU" sz="1600" b="1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gmail.com</a:t>
            </a:r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 címen fordulhatsz hozzánk.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87569"/>
              </p:ext>
            </p:extLst>
          </p:nvPr>
        </p:nvGraphicFramePr>
        <p:xfrm>
          <a:off x="1596008" y="1521460"/>
          <a:ext cx="60960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9569374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9052999"/>
                    </a:ext>
                  </a:extLst>
                </a:gridCol>
              </a:tblGrid>
              <a:tr h="586864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Szakma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Bruttó átlagbér 30 év alatti munkavállalók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815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gépészmérnök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894.852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229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villamosmérnök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932.719</a:t>
                      </a:r>
                      <a:r>
                        <a:rPr lang="hu-HU" b="1" baseline="0" dirty="0"/>
                        <a:t> ft</a:t>
                      </a:r>
                      <a:endParaRPr lang="hu-H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gépésztechnikus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663.710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81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elektronikai</a:t>
                      </a:r>
                      <a:r>
                        <a:rPr lang="hu-HU" baseline="0" dirty="0"/>
                        <a:t> technikus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591.679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77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dirty="0"/>
                        <a:t>informatikai rendszer-üzemeltető technikus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686.904 </a:t>
                      </a:r>
                      <a:r>
                        <a:rPr lang="hu-HU" b="1" dirty="0" err="1"/>
                        <a:t>ft</a:t>
                      </a:r>
                      <a:endParaRPr lang="hu-H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576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forgácsoló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610.308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49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hegesztő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517.656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85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villanyszerelő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496.464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371253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483768" y="565689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i="1" dirty="0">
                <a:solidFill>
                  <a:schemeClr val="accent1">
                    <a:lumMod val="75000"/>
                  </a:schemeClr>
                </a:solidFill>
              </a:rPr>
              <a:t>Forrás: KSH adatok</a:t>
            </a:r>
          </a:p>
          <a:p>
            <a:pPr algn="ctr"/>
            <a:endParaRPr lang="hu-HU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023828" y="90872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0000"/>
                </a:solidFill>
              </a:rPr>
              <a:t>2024. év</a:t>
            </a:r>
          </a:p>
        </p:txBody>
      </p:sp>
    </p:spTree>
    <p:extLst>
      <p:ext uri="{BB962C8B-B14F-4D97-AF65-F5344CB8AC3E}">
        <p14:creationId xmlns:p14="http://schemas.microsoft.com/office/powerpoint/2010/main" val="38316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8F20402-4534-4DEA-BDE7-F73B7729D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7373619" cy="460851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2916BB1-DAC0-4D90-9CB0-C92BD86D77A4}"/>
              </a:ext>
            </a:extLst>
          </p:cNvPr>
          <p:cNvSpPr txBox="1"/>
          <p:nvPr/>
        </p:nvSpPr>
        <p:spPr>
          <a:xfrm>
            <a:off x="2552175" y="908720"/>
            <a:ext cx="421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Szakképzési ösztöndíj</a:t>
            </a:r>
          </a:p>
        </p:txBody>
      </p:sp>
    </p:spTree>
    <p:extLst>
      <p:ext uri="{BB962C8B-B14F-4D97-AF65-F5344CB8AC3E}">
        <p14:creationId xmlns:p14="http://schemas.microsoft.com/office/powerpoint/2010/main" val="318324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5A42FAD-4523-455D-A3A5-D6C540B58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081087"/>
            <a:ext cx="75914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2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5BD8099-FE29-4AD0-ACD9-0BB1F4E0B2B5}"/>
              </a:ext>
            </a:extLst>
          </p:cNvPr>
          <p:cNvSpPr txBox="1"/>
          <p:nvPr/>
        </p:nvSpPr>
        <p:spPr>
          <a:xfrm>
            <a:off x="2603648" y="985246"/>
            <a:ext cx="421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Apáczai ösztöndíjprogram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B2E8DDA-728B-4629-8355-5C2B382DC841}"/>
              </a:ext>
            </a:extLst>
          </p:cNvPr>
          <p:cNvSpPr txBox="1"/>
          <p:nvPr/>
        </p:nvSpPr>
        <p:spPr>
          <a:xfrm>
            <a:off x="2506488" y="3584829"/>
            <a:ext cx="421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Útravaló ösztöndíjprogram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BDEABA1-CD72-4CFB-A305-44B3AF18FC03}"/>
              </a:ext>
            </a:extLst>
          </p:cNvPr>
          <p:cNvSpPr txBox="1"/>
          <p:nvPr/>
        </p:nvSpPr>
        <p:spPr>
          <a:xfrm>
            <a:off x="2569495" y="4317304"/>
            <a:ext cx="4212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Kaposvár Számít Rád! ösztöndíjprogram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81BEDB5-170A-45CF-AC93-0F790323F1C0}"/>
              </a:ext>
            </a:extLst>
          </p:cNvPr>
          <p:cNvSpPr txBox="1"/>
          <p:nvPr/>
        </p:nvSpPr>
        <p:spPr>
          <a:xfrm>
            <a:off x="2443481" y="5419111"/>
            <a:ext cx="433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Dél-dunántúli Gépipari Klaszter ösztöndíjprogramja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EF010F1-949A-477A-8AEA-13D0CE7EF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96" y="1541326"/>
            <a:ext cx="3355865" cy="188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1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051720" y="2060848"/>
            <a:ext cx="5795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Kettő ingyenes szakma</a:t>
            </a:r>
          </a:p>
          <a:p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További egy szakképesítés-ráépülés is ingyenes</a:t>
            </a:r>
          </a:p>
          <a:p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25 éves korig tanulói jogviszony</a:t>
            </a:r>
          </a:p>
        </p:txBody>
      </p:sp>
    </p:spTree>
    <p:extLst>
      <p:ext uri="{BB962C8B-B14F-4D97-AF65-F5344CB8AC3E}">
        <p14:creationId xmlns:p14="http://schemas.microsoft.com/office/powerpoint/2010/main" val="230959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5440826"/>
            <a:ext cx="7956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Érettségi vizsga csak 4 tárgyból van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Szakmai vizsga emelt szintű érettségi vizsgának számít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Egyenes út a szakmai felsőoktatásba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0DACE63-60E2-4FF7-8F8F-320C183DF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736597"/>
            <a:ext cx="5905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7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971600" y="5661248"/>
            <a:ext cx="7956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Gyakorlatorientált képzés, projektek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Képzés befejezése után 2 év alatt érettségit lehet szerezni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4E7BF7A-CB5A-426D-A389-F4E5E6D78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06" y="692696"/>
            <a:ext cx="6643788" cy="50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45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gyéni 10. séma">
      <a:dk1>
        <a:srgbClr val="004C4C"/>
      </a:dk1>
      <a:lt1>
        <a:sysClr val="window" lastClr="FFFFFF"/>
      </a:lt1>
      <a:dk2>
        <a:srgbClr val="004C4C"/>
      </a:dk2>
      <a:lt2>
        <a:srgbClr val="007777"/>
      </a:lt2>
      <a:accent1>
        <a:srgbClr val="006666"/>
      </a:accent1>
      <a:accent2>
        <a:srgbClr val="C00000"/>
      </a:accent2>
      <a:accent3>
        <a:srgbClr val="548DD4"/>
      </a:accent3>
      <a:accent4>
        <a:srgbClr val="548DD4"/>
      </a:accent4>
      <a:accent5>
        <a:srgbClr val="4BACC6"/>
      </a:accent5>
      <a:accent6>
        <a:srgbClr val="CC0000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b="1" dirty="0" smtClean="0">
            <a:solidFill>
              <a:schemeClr val="accent1">
                <a:lumMod val="75000"/>
              </a:schemeClr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1256</TotalTime>
  <Words>374</Words>
  <Application>Microsoft Office PowerPoint</Application>
  <PresentationFormat>Diavetítés a képernyőre (4:3 oldalarány)</PresentationFormat>
  <Paragraphs>133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Comic Sans MS</vt:lpstr>
      <vt:lpstr>Times New Roman</vt:lpstr>
      <vt:lpstr>Wingdings</vt:lpstr>
      <vt:lpstr>Wingdings 2</vt:lpstr>
      <vt:lpstr>Austin</vt:lpstr>
      <vt:lpstr>KAPOSVÁRI SZC  EÖTVÖS LORÁND MŰSZAKI TECHNIKUM ÉS KOLLÉGIUM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Technikumi képzések</vt:lpstr>
      <vt:lpstr>Technikumi képzések</vt:lpstr>
      <vt:lpstr>Szakképző iskolai képzések</vt:lpstr>
      <vt:lpstr>Szakképző iskolai képzések</vt:lpstr>
      <vt:lpstr>Szakképző iskolai képzések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KAPOSVÁRI SZC EÖTVÖS LORÁND MŰSZAKI TECHNIKUM ÉS KOLLÉGIUM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KAPOSVÁRI SZC EÖTVÖS LORÁND MŰSZAKI SZAKGIMNÁZIUMA, SZAKKÖZÉPISKOLÁJA ÉS KOLLÉGIUMA</dc:title>
  <dc:creator>user</dc:creator>
  <cp:lastModifiedBy>Takács Szilvia</cp:lastModifiedBy>
  <cp:revision>186</cp:revision>
  <cp:lastPrinted>2022-10-04T06:33:59Z</cp:lastPrinted>
  <dcterms:created xsi:type="dcterms:W3CDTF">2016-10-02T16:41:01Z</dcterms:created>
  <dcterms:modified xsi:type="dcterms:W3CDTF">2025-10-06T10:21:43Z</dcterms:modified>
</cp:coreProperties>
</file>