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7" r:id="rId2"/>
    <p:sldId id="278" r:id="rId3"/>
    <p:sldId id="299" r:id="rId4"/>
    <p:sldId id="300" r:id="rId5"/>
    <p:sldId id="305" r:id="rId6"/>
    <p:sldId id="301" r:id="rId7"/>
    <p:sldId id="297" r:id="rId8"/>
    <p:sldId id="279" r:id="rId9"/>
    <p:sldId id="280" r:id="rId10"/>
    <p:sldId id="281" r:id="rId11"/>
    <p:sldId id="271" r:id="rId12"/>
    <p:sldId id="284" r:id="rId13"/>
    <p:sldId id="282" r:id="rId14"/>
    <p:sldId id="291" r:id="rId15"/>
    <p:sldId id="314" r:id="rId16"/>
    <p:sldId id="283" r:id="rId17"/>
    <p:sldId id="286" r:id="rId18"/>
    <p:sldId id="285" r:id="rId19"/>
    <p:sldId id="272" r:id="rId20"/>
    <p:sldId id="302" r:id="rId21"/>
    <p:sldId id="303" r:id="rId22"/>
    <p:sldId id="304" r:id="rId23"/>
    <p:sldId id="308" r:id="rId24"/>
    <p:sldId id="309" r:id="rId25"/>
    <p:sldId id="310" r:id="rId26"/>
    <p:sldId id="312" r:id="rId27"/>
    <p:sldId id="313" r:id="rId28"/>
    <p:sldId id="276" r:id="rId2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828" autoAdjust="0"/>
  </p:normalViewPr>
  <p:slideViewPr>
    <p:cSldViewPr>
      <p:cViewPr varScale="1">
        <p:scale>
          <a:sx n="109" d="100"/>
          <a:sy n="109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C01D15-0A8B-4C35-B56C-D8891C3FB616}" type="datetimeFigureOut">
              <a:rPr lang="hu-HU" smtClean="0"/>
              <a:pPr/>
              <a:t>2023. 12. 04.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73A83A-B6D2-4D73-9961-1643A6926C2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aposvari.eotvos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4008" y="0"/>
            <a:ext cx="3528392" cy="2276872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hu-HU" sz="2000" b="1" dirty="0">
                <a:solidFill>
                  <a:schemeClr val="bg1"/>
                </a:solidFill>
                <a:latin typeface="Comic Sans MS" pitchFamily="66" charset="0"/>
              </a:rPr>
              <a:t>KAPOSVÁRI SZC  EÖTVÖS LORÁND MŰSZAKI TECHNIKUM ÉS KOLLÉGIUM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4320480" cy="3384376"/>
          </a:xfrm>
        </p:spPr>
        <p:txBody>
          <a:bodyPr>
            <a:noAutofit/>
          </a:bodyPr>
          <a:lstStyle/>
          <a:p>
            <a:pPr algn="ctr"/>
            <a:r>
              <a:rPr lang="hu-HU" sz="4000" b="1" cap="small" dirty="0">
                <a:solidFill>
                  <a:schemeClr val="bg1"/>
                </a:solidFill>
                <a:latin typeface="Comic Sans MS" pitchFamily="66" charset="0"/>
              </a:rPr>
              <a:t>pályaválasztási nyílt nap </a:t>
            </a:r>
          </a:p>
          <a:p>
            <a:pPr algn="ctr"/>
            <a:endParaRPr lang="hu-HU" sz="3200" b="1" dirty="0">
              <a:solidFill>
                <a:schemeClr val="bg1"/>
              </a:solidFill>
            </a:endParaRPr>
          </a:p>
          <a:p>
            <a:pPr algn="ctr"/>
            <a:r>
              <a:rPr lang="hu-HU" sz="3200" b="1" dirty="0">
                <a:solidFill>
                  <a:schemeClr val="bg1"/>
                </a:solidFill>
                <a:latin typeface="Comic Sans MS" pitchFamily="66" charset="0"/>
              </a:rPr>
              <a:t>2023. október 13.</a:t>
            </a:r>
          </a:p>
        </p:txBody>
      </p:sp>
      <p:pic>
        <p:nvPicPr>
          <p:cNvPr id="4" name="Kép 3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23" y="2780928"/>
            <a:ext cx="2686050" cy="2663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99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kács Szilvia\Desktop\szakképző isko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46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71600" y="5661248"/>
            <a:ext cx="795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Gyakorlatorientált képzés, projektek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Képzés befejezése után 2 év alatt érettségit lehet szerezni</a:t>
            </a:r>
          </a:p>
        </p:txBody>
      </p:sp>
    </p:spTree>
    <p:extLst>
      <p:ext uri="{BB962C8B-B14F-4D97-AF65-F5344CB8AC3E}">
        <p14:creationId xmlns:p14="http://schemas.microsoft.com/office/powerpoint/2010/main" val="53174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382578"/>
              </p:ext>
            </p:extLst>
          </p:nvPr>
        </p:nvGraphicFramePr>
        <p:xfrm>
          <a:off x="935996" y="1628800"/>
          <a:ext cx="7200000" cy="160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Rendészet és közszolgálat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Közszolgálati technikus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Honvédelem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Honvéd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kadét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71490" y="364502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magyar nyelv és matematika központi írásbeli felvételi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testnevelés </a:t>
            </a:r>
            <a:r>
              <a:rPr lang="hu-HU" sz="1600" b="1" dirty="0"/>
              <a:t>gyakorlati vizsgálat és motivációs elbeszélgetés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38571"/>
              </p:ext>
            </p:extLst>
          </p:nvPr>
        </p:nvGraphicFramePr>
        <p:xfrm>
          <a:off x="971600" y="1772816"/>
          <a:ext cx="7200000" cy="121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Informatika és távközlés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Informatikai rendszer- és alkalmazás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üzemeltető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98832" y="3645024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265401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56970"/>
              </p:ext>
            </p:extLst>
          </p:nvPr>
        </p:nvGraphicFramePr>
        <p:xfrm>
          <a:off x="956065" y="1556792"/>
          <a:ext cx="7200000" cy="152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Gépészet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Gépgyártás-technológiai technikus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70672" y="3645024"/>
            <a:ext cx="737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78380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07593"/>
              </p:ext>
            </p:extLst>
          </p:nvPr>
        </p:nvGraphicFramePr>
        <p:xfrm>
          <a:off x="1041458" y="1484784"/>
          <a:ext cx="7200000" cy="249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Gépjármű mechatronikai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technikus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Okleveles</a:t>
                      </a:r>
                      <a:r>
                        <a:rPr lang="hu-HU" sz="1800" b="1" u="sng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r>
                        <a:rPr lang="hu-H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épjármű </a:t>
                      </a: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mechatronikai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technikus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1041</a:t>
                      </a:r>
                      <a:endParaRPr lang="hu-H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46223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41458" y="4437112"/>
            <a:ext cx="737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64128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746826"/>
              </p:ext>
            </p:extLst>
          </p:nvPr>
        </p:nvGraphicFramePr>
        <p:xfrm>
          <a:off x="1041458" y="1484784"/>
          <a:ext cx="7200000" cy="155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Gépjármű mechatronikai</a:t>
                      </a:r>
                      <a:r>
                        <a:rPr lang="hu-H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800" b="1" u="sng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okleveles</a:t>
                      </a:r>
                      <a:r>
                        <a:rPr lang="hu-HU" sz="18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technikus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1041</a:t>
                      </a:r>
                      <a:endParaRPr lang="hu-H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56065" y="3645024"/>
            <a:ext cx="737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258353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0663" y="692696"/>
            <a:ext cx="7652578" cy="576064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Technikumi képzések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016692"/>
              </p:ext>
            </p:extLst>
          </p:nvPr>
        </p:nvGraphicFramePr>
        <p:xfrm>
          <a:off x="958136" y="1700808"/>
          <a:ext cx="7200001" cy="126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Ágazat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Képzési idő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Szakma megnevezése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Iskolai kód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Elektronika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és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elektrotechnika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év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Elektronikai technikus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899592" y="3429000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408485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784243"/>
              </p:ext>
            </p:extLst>
          </p:nvPr>
        </p:nvGraphicFramePr>
        <p:xfrm>
          <a:off x="1030145" y="1844824"/>
          <a:ext cx="7200001" cy="225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Gépészet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Gépi és CNC forgácsoló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4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Hegesztő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283707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27584" y="4437112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22064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815661"/>
              </p:ext>
            </p:extLst>
          </p:nvPr>
        </p:nvGraphicFramePr>
        <p:xfrm>
          <a:off x="1030146" y="1772816"/>
          <a:ext cx="7200000" cy="230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Specializált gép- és járműgyártás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Gépjármű-mechatronikus</a:t>
                      </a:r>
                      <a:endParaRPr lang="hu-H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Karosszérialakatos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4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Járműfényező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27584" y="4594346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85401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C00000"/>
                </a:solidFill>
              </a:rPr>
              <a:t>Szakképző iskolai képzések</a:t>
            </a:r>
            <a:endParaRPr lang="hu-H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466866"/>
              </p:ext>
            </p:extLst>
          </p:nvPr>
        </p:nvGraphicFramePr>
        <p:xfrm>
          <a:off x="971600" y="1700808"/>
          <a:ext cx="7200000" cy="203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Ágazat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Képzési idő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Szakma megnevezése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Iskolai kód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Elektronika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és </a:t>
                      </a: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elektrotechnika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hu-HU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év</a:t>
                      </a:r>
                      <a:endParaRPr lang="hu-H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Villanyszerelő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  <a:cs typeface="Times New Roman"/>
                        </a:rPr>
                        <a:t>1121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99592" y="4149080"/>
            <a:ext cx="76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Felvételi: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547" y="17134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Miért válasszam a szakképzést?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73742" y="2592982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Biztos elhelyezkedési lehetőségek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73742" y="3385070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Jól jövedelmező álláslehetőségek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73742" y="4177158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Korszerű tanműhelyek, duális képzés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94629" y="4969246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Ösztöndíjrendszer, munkaszerződés, pályakezdési támogatás</a:t>
            </a:r>
          </a:p>
        </p:txBody>
      </p:sp>
      <p:pic>
        <p:nvPicPr>
          <p:cNvPr id="9" name="Kép 8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381"/>
            <a:ext cx="1224000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52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1608593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rgbClr val="C00000"/>
                </a:solidFill>
              </a:rPr>
              <a:t>Rendészet és közszolgálat, honvédelem ágazat: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magyar nyelv és matematika központi írásbeli felvételi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testnevelés gyakorlati vizsgálat</a:t>
            </a:r>
            <a:r>
              <a:rPr lang="hu-HU" sz="1600" b="1" dirty="0"/>
              <a:t> és motivációs elbeszélgetés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55576" y="4437112"/>
            <a:ext cx="7441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rgbClr val="C00000"/>
                </a:solidFill>
              </a:rPr>
              <a:t>Műszaki ágazatok:</a:t>
            </a:r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99146" y="7647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Felvételi eljárás - technikum</a:t>
            </a:r>
          </a:p>
        </p:txBody>
      </p:sp>
    </p:spTree>
    <p:extLst>
      <p:ext uri="{BB962C8B-B14F-4D97-AF65-F5344CB8AC3E}">
        <p14:creationId xmlns:p14="http://schemas.microsoft.com/office/powerpoint/2010/main" val="220306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1196752"/>
            <a:ext cx="711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Felvételi eljárás – szakképző iskola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87625" y="2503849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solidFill>
                  <a:srgbClr val="C00000"/>
                </a:solidFill>
              </a:rPr>
              <a:t>Minden ágazatban:</a:t>
            </a:r>
          </a:p>
          <a:p>
            <a:r>
              <a:rPr lang="hu-HU" sz="2400" b="1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hozott pontok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b="1" dirty="0"/>
              <a:t>egészségügyi alkalmassági vizsgálat</a:t>
            </a:r>
          </a:p>
        </p:txBody>
      </p:sp>
    </p:spTree>
    <p:extLst>
      <p:ext uri="{BB962C8B-B14F-4D97-AF65-F5344CB8AC3E}">
        <p14:creationId xmlns:p14="http://schemas.microsoft.com/office/powerpoint/2010/main" val="177313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396203" cy="479715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755993"/>
            <a:ext cx="711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Kollégiumi ellátás biztosított</a:t>
            </a:r>
          </a:p>
        </p:txBody>
      </p:sp>
    </p:spTree>
    <p:extLst>
      <p:ext uri="{BB962C8B-B14F-4D97-AF65-F5344CB8AC3E}">
        <p14:creationId xmlns:p14="http://schemas.microsoft.com/office/powerpoint/2010/main" val="2098776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hu-HU" dirty="0"/>
              <a:t>		</a:t>
            </a:r>
            <a:r>
              <a:rPr lang="hu-HU" b="1" dirty="0">
                <a:solidFill>
                  <a:srgbClr val="C00000"/>
                </a:solidFill>
              </a:rPr>
              <a:t>Intézményünk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2708920"/>
            <a:ext cx="6048672" cy="237626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Akkreditált Kiváló Tehetségpont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Az Oktatási Hivatal Bázisintézménye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 err="1">
                <a:solidFill>
                  <a:schemeClr val="bg2">
                    <a:lumMod val="75000"/>
                  </a:schemeClr>
                </a:solidFill>
              </a:rPr>
              <a:t>Language</a:t>
            </a: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bg2">
                    <a:lumMod val="75000"/>
                  </a:schemeClr>
                </a:solidFill>
              </a:rPr>
              <a:t>Cert</a:t>
            </a: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 partnerintézmény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Ford Karrierprogram intézménye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880"/>
            <a:ext cx="1327565" cy="13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18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/>
          </p:cNvSpPr>
          <p:nvPr/>
        </p:nvSpPr>
        <p:spPr>
          <a:xfrm>
            <a:off x="1619672" y="2708920"/>
            <a:ext cx="6048672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Projektnapok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</a:pPr>
            <a:endParaRPr lang="hu-H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899592" y="1412776"/>
            <a:ext cx="7024744" cy="6858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/>
              <a:t>		</a:t>
            </a:r>
            <a:r>
              <a:rPr lang="hu-HU" b="1">
                <a:solidFill>
                  <a:srgbClr val="C00000"/>
                </a:solidFill>
              </a:rPr>
              <a:t>Intézményünk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9880"/>
            <a:ext cx="1327565" cy="13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BE1C66B-A62C-4F58-AFF9-6BF55DB0D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664296" cy="355239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E9461E2-2AD4-484B-97B5-A591A9CC4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7" y="1844824"/>
            <a:ext cx="4736525" cy="355239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437F3D2-02C4-47B7-9153-256AAE0472A2}"/>
              </a:ext>
            </a:extLst>
          </p:cNvPr>
          <p:cNvSpPr/>
          <p:nvPr/>
        </p:nvSpPr>
        <p:spPr>
          <a:xfrm>
            <a:off x="3208485" y="3244334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6DEA563-6D0B-48B2-88E1-4004F519C631}"/>
              </a:ext>
            </a:extLst>
          </p:cNvPr>
          <p:cNvSpPr txBox="1"/>
          <p:nvPr/>
        </p:nvSpPr>
        <p:spPr>
          <a:xfrm flipH="1">
            <a:off x="1462510" y="1124744"/>
            <a:ext cx="621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ERASMUS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5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A39D0A-089D-41BA-8B6C-72F719627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6" y="1130694"/>
            <a:ext cx="3491880" cy="232792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BE55FD7-048C-4302-9D85-5E88D2E3E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21652" r="10626" b="27556"/>
          <a:stretch/>
        </p:blipFill>
        <p:spPr>
          <a:xfrm>
            <a:off x="4223842" y="1130694"/>
            <a:ext cx="4282838" cy="233116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85070BC-8256-4E9B-8D2D-4E13D0582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2" y="3573016"/>
            <a:ext cx="4282838" cy="285888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152CC1-7DCD-4AB3-81D9-B5BBEDF9B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9"/>
          <a:stretch/>
        </p:blipFill>
        <p:spPr>
          <a:xfrm>
            <a:off x="647259" y="3573016"/>
            <a:ext cx="3466120" cy="2858884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2A21C0DA-8349-4DC8-9BE4-25A2B54FDE8B}"/>
              </a:ext>
            </a:extLst>
          </p:cNvPr>
          <p:cNvSpPr txBox="1"/>
          <p:nvPr/>
        </p:nvSpPr>
        <p:spPr>
          <a:xfrm>
            <a:off x="0" y="53923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2">
                    <a:lumMod val="75000"/>
                  </a:schemeClr>
                </a:solidFill>
              </a:rPr>
              <a:t>Színes diákprogramok</a:t>
            </a:r>
          </a:p>
          <a:p>
            <a:pPr algn="ctr"/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7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4C0380-08BC-4A6C-8734-B41FD754E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8371" y="2181637"/>
            <a:ext cx="5007502" cy="335212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3D23645-FE5E-4967-B813-BBABB7029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7" y="4437112"/>
            <a:ext cx="2874633" cy="192434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07FD27-433C-446B-9FC3-8202503CB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3950"/>
            <a:ext cx="4028720" cy="293635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AAC7B73-02CA-4DFE-B3E4-8FA0239590C8}"/>
              </a:ext>
            </a:extLst>
          </p:cNvPr>
          <p:cNvSpPr txBox="1"/>
          <p:nvPr/>
        </p:nvSpPr>
        <p:spPr>
          <a:xfrm>
            <a:off x="611560" y="791639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2">
                    <a:lumMod val="75000"/>
                  </a:schemeClr>
                </a:solidFill>
              </a:rPr>
              <a:t>Rendszeres szakmai programok</a:t>
            </a:r>
          </a:p>
          <a:p>
            <a:pPr algn="ctr"/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04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136" y="340691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Comic Sans MS" pitchFamily="66" charset="0"/>
              </a:rPr>
              <a:t>KAPOSVÁRI SZC EÖTVÖS LORÁND MŰSZAKI TECHNIKUM ÉS KOLLÉGIUM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81" y="3861048"/>
            <a:ext cx="9036496" cy="20162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hu-HU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solidFill>
                  <a:srgbClr val="C00000"/>
                </a:solidFill>
                <a:latin typeface="Comic Sans MS" pitchFamily="66" charset="0"/>
              </a:rPr>
              <a:t>JELENTKEZZ HOZZÁNK, TANULJ SZAKMÁT!</a:t>
            </a:r>
          </a:p>
          <a:p>
            <a:pPr marL="68580" indent="0" algn="ctr">
              <a:buNone/>
            </a:pPr>
            <a:endParaRPr lang="hu-HU" sz="2600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hu-HU" sz="3300" b="1" dirty="0">
                <a:latin typeface="Comic Sans MS" pitchFamily="66" charset="0"/>
              </a:rPr>
              <a:t>SZERETETTEL VÁRUNK!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15616" y="199924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effectLst>
                  <a:reflection stA="66000" endPos="65000" dist="50800" dir="5400000" sy="-100000" algn="bl" rotWithShape="0"/>
                </a:effectLst>
                <a:latin typeface="Comic Sans MS" pitchFamily="66" charset="0"/>
              </a:rPr>
              <a:t>A menő szakmák otthona!</a:t>
            </a:r>
          </a:p>
        </p:txBody>
      </p:sp>
      <p:pic>
        <p:nvPicPr>
          <p:cNvPr id="5" name="Kép 4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8998"/>
            <a:ext cx="122400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493136" y="5877272"/>
            <a:ext cx="811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További kérdésekkel a 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kaposvari.eotvos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</a:t>
            </a:r>
            <a:r>
              <a:rPr lang="hu-HU" sz="1600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gmail.com</a:t>
            </a:r>
            <a:r>
              <a:rPr lang="hu-HU" sz="1600" b="1" dirty="0">
                <a:solidFill>
                  <a:schemeClr val="accent1">
                    <a:lumMod val="75000"/>
                  </a:schemeClr>
                </a:solidFill>
              </a:rPr>
              <a:t> címen fordulhatsz hozzánk.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hlinkClick r:id="rId2" action="ppaction://hlinksldjump"/>
            <a:extLst>
              <a:ext uri="{FF2B5EF4-FFF2-40B4-BE49-F238E27FC236}">
                <a16:creationId xmlns:a16="http://schemas.microsoft.com/office/drawing/2014/main" id="{02F58E3A-5536-BA4E-9EEE-3B16B9CD2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375617"/>
            <a:ext cx="6480721" cy="6106763"/>
          </a:xfrm>
          <a:prstGeom prst="rect">
            <a:avLst/>
          </a:prstGeom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D3149AE3-4BB0-8149-B642-7B1CF37A3558}"/>
              </a:ext>
            </a:extLst>
          </p:cNvPr>
          <p:cNvSpPr/>
          <p:nvPr/>
        </p:nvSpPr>
        <p:spPr>
          <a:xfrm>
            <a:off x="2771800" y="2341026"/>
            <a:ext cx="2571561" cy="864096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AF29FAE3-CF7A-5049-8DC4-6AEACDC9478E}"/>
              </a:ext>
            </a:extLst>
          </p:cNvPr>
          <p:cNvSpPr/>
          <p:nvPr/>
        </p:nvSpPr>
        <p:spPr>
          <a:xfrm>
            <a:off x="2553729" y="3131467"/>
            <a:ext cx="2851765" cy="1015967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D4E884B9-B97B-C44F-9F9C-4562460F6DE6}"/>
              </a:ext>
            </a:extLst>
          </p:cNvPr>
          <p:cNvSpPr/>
          <p:nvPr/>
        </p:nvSpPr>
        <p:spPr>
          <a:xfrm>
            <a:off x="2553729" y="4209491"/>
            <a:ext cx="2664296" cy="108011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43DF0E91-6E72-7346-860B-6F393348A3DC}"/>
              </a:ext>
            </a:extLst>
          </p:cNvPr>
          <p:cNvSpPr/>
          <p:nvPr/>
        </p:nvSpPr>
        <p:spPr>
          <a:xfrm>
            <a:off x="5148064" y="469478"/>
            <a:ext cx="2520280" cy="9360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43DF0E91-6E72-7346-860B-6F393348A3DC}"/>
              </a:ext>
            </a:extLst>
          </p:cNvPr>
          <p:cNvSpPr/>
          <p:nvPr/>
        </p:nvSpPr>
        <p:spPr>
          <a:xfrm>
            <a:off x="4923846" y="1844824"/>
            <a:ext cx="2520280" cy="72008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995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6750021-5D3A-7B4B-988C-C7A460FE9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5184576" cy="578025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68A6971-551E-324F-B3DF-735756047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2" y="1983937"/>
            <a:ext cx="1728192" cy="2890126"/>
          </a:xfrm>
          <a:prstGeom prst="rect">
            <a:avLst/>
          </a:prstGeom>
        </p:spPr>
      </p:pic>
      <p:sp>
        <p:nvSpPr>
          <p:cNvPr id="8" name="Jobbra mutató nyíl 7">
            <a:extLst>
              <a:ext uri="{FF2B5EF4-FFF2-40B4-BE49-F238E27FC236}">
                <a16:creationId xmlns:a16="http://schemas.microsoft.com/office/drawing/2014/main" id="{0CEDDCFA-4EB8-1B4E-8CE2-DD9FA7147DF9}"/>
              </a:ext>
            </a:extLst>
          </p:cNvPr>
          <p:cNvSpPr/>
          <p:nvPr/>
        </p:nvSpPr>
        <p:spPr>
          <a:xfrm>
            <a:off x="4355976" y="2276872"/>
            <a:ext cx="1512168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mutató nyíl 8">
            <a:extLst>
              <a:ext uri="{FF2B5EF4-FFF2-40B4-BE49-F238E27FC236}">
                <a16:creationId xmlns:a16="http://schemas.microsoft.com/office/drawing/2014/main" id="{0355DF42-7898-644E-A271-30955D8B7544}"/>
              </a:ext>
            </a:extLst>
          </p:cNvPr>
          <p:cNvSpPr/>
          <p:nvPr/>
        </p:nvSpPr>
        <p:spPr>
          <a:xfrm>
            <a:off x="4355976" y="2480855"/>
            <a:ext cx="1512168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mutató nyíl 9">
            <a:extLst>
              <a:ext uri="{FF2B5EF4-FFF2-40B4-BE49-F238E27FC236}">
                <a16:creationId xmlns:a16="http://schemas.microsoft.com/office/drawing/2014/main" id="{89574F2D-F0A9-344C-A6A7-450E2B201845}"/>
              </a:ext>
            </a:extLst>
          </p:cNvPr>
          <p:cNvSpPr/>
          <p:nvPr/>
        </p:nvSpPr>
        <p:spPr>
          <a:xfrm>
            <a:off x="4355976" y="2661134"/>
            <a:ext cx="1512168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mutató nyíl 11">
            <a:extLst>
              <a:ext uri="{FF2B5EF4-FFF2-40B4-BE49-F238E27FC236}">
                <a16:creationId xmlns:a16="http://schemas.microsoft.com/office/drawing/2014/main" id="{FD69413D-4A5F-7C43-9E76-7B2F3C8BFD18}"/>
              </a:ext>
            </a:extLst>
          </p:cNvPr>
          <p:cNvSpPr/>
          <p:nvPr/>
        </p:nvSpPr>
        <p:spPr>
          <a:xfrm flipH="1">
            <a:off x="2483768" y="3212976"/>
            <a:ext cx="1512168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96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36413"/>
              </p:ext>
            </p:extLst>
          </p:nvPr>
        </p:nvGraphicFramePr>
        <p:xfrm>
          <a:off x="1596008" y="1772816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569374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9052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Szakma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Bruttó átlagbér 30 év alatti munkavállalók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1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gépészmérnök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695.994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29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villamosmérnök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747.842</a:t>
                      </a:r>
                      <a:r>
                        <a:rPr lang="hu-HU" b="1" baseline="0" dirty="0"/>
                        <a:t> ft</a:t>
                      </a:r>
                      <a:endParaRPr lang="hu-H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gépésztechnikus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507.542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1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elektronikai</a:t>
                      </a:r>
                      <a:r>
                        <a:rPr lang="hu-HU" baseline="0" dirty="0"/>
                        <a:t> technikus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509.784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7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forgácsoló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481.828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4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hegesztő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392.626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5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villanyszerelő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376.729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71253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555776" y="5085184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i="1" dirty="0">
                <a:solidFill>
                  <a:schemeClr val="accent1">
                    <a:lumMod val="75000"/>
                  </a:schemeClr>
                </a:solidFill>
              </a:rPr>
              <a:t>Forrás: KSH adatok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23828" y="9087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2022. év</a:t>
            </a:r>
          </a:p>
        </p:txBody>
      </p:sp>
    </p:spTree>
    <p:extLst>
      <p:ext uri="{BB962C8B-B14F-4D97-AF65-F5344CB8AC3E}">
        <p14:creationId xmlns:p14="http://schemas.microsoft.com/office/powerpoint/2010/main" val="38316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547" y="171349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Miért válasszam a szakképzést?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73742" y="2592982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Biztos elhelyezkedési lehetőségek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73742" y="3385070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Jól jövedelmező álláslehetőségek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73742" y="4177158"/>
            <a:ext cx="652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Korszerű tanműhelyek, duális képzés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94629" y="4969246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rgbClr val="C00000"/>
                </a:solidFill>
              </a:rPr>
              <a:t>Ösztöndíjrendszer, munkaszerződés, pályakezdési támogatás</a:t>
            </a:r>
          </a:p>
        </p:txBody>
      </p:sp>
      <p:pic>
        <p:nvPicPr>
          <p:cNvPr id="9" name="Kép 8" descr="C:\Users\Takács Szilvia\Desktop\eotvos-cimer-20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7381"/>
            <a:ext cx="1224000" cy="12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1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076056" y="1700808"/>
            <a:ext cx="36710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Kettő ingyenes szakma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További egy szakképesítés-ráépülés is ingyenes</a:t>
            </a:r>
          </a:p>
          <a:p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25 éves korig tanulói jogviszony</a:t>
            </a:r>
          </a:p>
        </p:txBody>
      </p:sp>
      <p:pic>
        <p:nvPicPr>
          <p:cNvPr id="3" name="Picture 3" descr="C:\Users\Takács Szilvia\Desktop\Ké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958824" cy="56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9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76470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</a:rPr>
              <a:t>Milyen képzési típusok közül választhatok?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3860"/>
            <a:ext cx="8064896" cy="47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7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kács Szilvia\Desktop\technik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1" cy="46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99592" y="5440826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Érettségi vizsga csak 4 tárgyból 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Szakmai vizsga emelt szintű érettségi vizsgának számít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Egyenes út a szakmai felsőoktatásba</a:t>
            </a:r>
          </a:p>
        </p:txBody>
      </p:sp>
    </p:spTree>
    <p:extLst>
      <p:ext uri="{BB962C8B-B14F-4D97-AF65-F5344CB8AC3E}">
        <p14:creationId xmlns:p14="http://schemas.microsoft.com/office/powerpoint/2010/main" val="390447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gyéni 10. séma">
      <a:dk1>
        <a:srgbClr val="004C4C"/>
      </a:dk1>
      <a:lt1>
        <a:sysClr val="window" lastClr="FFFFFF"/>
      </a:lt1>
      <a:dk2>
        <a:srgbClr val="004C4C"/>
      </a:dk2>
      <a:lt2>
        <a:srgbClr val="007777"/>
      </a:lt2>
      <a:accent1>
        <a:srgbClr val="006666"/>
      </a:accent1>
      <a:accent2>
        <a:srgbClr val="C00000"/>
      </a:accent2>
      <a:accent3>
        <a:srgbClr val="548DD4"/>
      </a:accent3>
      <a:accent4>
        <a:srgbClr val="548DD4"/>
      </a:accent4>
      <a:accent5>
        <a:srgbClr val="4BACC6"/>
      </a:accent5>
      <a:accent6>
        <a:srgbClr val="CC00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chemeClr val="accent1">
                <a:lumMod val="7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1139</TotalTime>
  <Words>429</Words>
  <Application>Microsoft Office PowerPoint</Application>
  <PresentationFormat>Diavetítés a képernyőre (4:3 oldalarány)</PresentationFormat>
  <Paragraphs>199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Comic Sans MS</vt:lpstr>
      <vt:lpstr>Times New Roman</vt:lpstr>
      <vt:lpstr>Wingdings</vt:lpstr>
      <vt:lpstr>Wingdings 2</vt:lpstr>
      <vt:lpstr>Austin</vt:lpstr>
      <vt:lpstr>KAPOSVÁRI SZC  EÖTVÖS LORÁND MŰSZAKI TECHNIKUM ÉS KOLLÉGIUM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Technikumi képzések</vt:lpstr>
      <vt:lpstr>Technikumi képzések</vt:lpstr>
      <vt:lpstr>Technikumi képzések</vt:lpstr>
      <vt:lpstr>Technikumi képzések</vt:lpstr>
      <vt:lpstr>Technikumi képzések</vt:lpstr>
      <vt:lpstr>Technikumi képzések</vt:lpstr>
      <vt:lpstr>Szakképző iskolai képzések</vt:lpstr>
      <vt:lpstr>Szakképző iskolai képzések</vt:lpstr>
      <vt:lpstr>Szakképző iskolai képzések</vt:lpstr>
      <vt:lpstr>PowerPoint-bemutató</vt:lpstr>
      <vt:lpstr>PowerPoint-bemutató</vt:lpstr>
      <vt:lpstr>PowerPoint-bemutató</vt:lpstr>
      <vt:lpstr>  Intézményünk</vt:lpstr>
      <vt:lpstr>PowerPoint-bemutató</vt:lpstr>
      <vt:lpstr>PowerPoint-bemutató</vt:lpstr>
      <vt:lpstr>PowerPoint-bemutató</vt:lpstr>
      <vt:lpstr>PowerPoint-bemutató</vt:lpstr>
      <vt:lpstr>KAPOSVÁRI SZC EÖTVÖS LORÁND MŰSZAKI TECHNIKUM ÉS KOLLÉGIUM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KAPOSVÁRI SZC EÖTVÖS LORÁND MŰSZAKI SZAKGIMNÁZIUMA, SZAKKÖZÉPISKOLÁJA ÉS KOLLÉGIUMA</dc:title>
  <dc:creator>user</dc:creator>
  <cp:lastModifiedBy>Takács Szilvia</cp:lastModifiedBy>
  <cp:revision>163</cp:revision>
  <cp:lastPrinted>2022-10-04T06:33:59Z</cp:lastPrinted>
  <dcterms:created xsi:type="dcterms:W3CDTF">2016-10-02T16:41:01Z</dcterms:created>
  <dcterms:modified xsi:type="dcterms:W3CDTF">2023-12-04T06:53:50Z</dcterms:modified>
</cp:coreProperties>
</file>